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6" r:id="rId4"/>
    <p:sldId id="281" r:id="rId5"/>
    <p:sldId id="282" r:id="rId6"/>
    <p:sldId id="283" r:id="rId7"/>
    <p:sldId id="259" r:id="rId8"/>
    <p:sldId id="260" r:id="rId9"/>
    <p:sldId id="269" r:id="rId10"/>
    <p:sldId id="270" r:id="rId11"/>
    <p:sldId id="268" r:id="rId12"/>
    <p:sldId id="275" r:id="rId13"/>
    <p:sldId id="287" r:id="rId14"/>
    <p:sldId id="277" r:id="rId15"/>
    <p:sldId id="279" r:id="rId16"/>
    <p:sldId id="280" r:id="rId17"/>
    <p:sldId id="288" r:id="rId18"/>
    <p:sldId id="278" r:id="rId1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25198"/>
    <a:srgbClr val="000099"/>
    <a:srgbClr val="1C1C1C"/>
    <a:srgbClr val="3366FF"/>
    <a:srgbClr val="990000"/>
    <a:srgbClr val="B4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575" autoAdjust="0"/>
    <p:restoredTop sz="94638" autoAdjust="0"/>
  </p:normalViewPr>
  <p:slideViewPr>
    <p:cSldViewPr>
      <p:cViewPr>
        <p:scale>
          <a:sx n="66" d="100"/>
          <a:sy n="66" d="100"/>
        </p:scale>
        <p:origin x="-1410" y="-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47182-B65A-4979-BB59-75DA4B0009E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E52EA-76F2-4CC4-B231-E64BCE59B55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55C78-963D-4D8E-B839-8CC583DB3E3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2C7D3-726C-42EE-A778-F76DA47EA3F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B2562-F463-46A9-9BCC-428466839C9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8654A-8C8E-4310-81AF-CE50277F540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9CA02-891F-4D5C-9C69-167F4C2A2C6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3F6D5-8340-48CB-922B-4F0C1CC1EC2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396E4-DB50-4E11-B750-2463AEABD2F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DFA01-F3BA-45CA-8B1B-6B80670AEF4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A6900-CBDF-443A-AAED-AD705F3B1B8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555D8AF-9C07-466D-8EE4-24F00E8959F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cmo@ue-varna.b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142875" y="1357313"/>
            <a:ext cx="8858250" cy="785812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14000"/>
              </a:lnSpc>
              <a:defRPr/>
            </a:pPr>
            <a:r>
              <a:rPr lang="bg-BG" sz="2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– ВАРНА</a:t>
            </a:r>
            <a:r>
              <a:rPr lang="bg-BG" sz="2200" b="1" dirty="0" smtClean="0">
                <a:solidFill>
                  <a:schemeClr val="tx1"/>
                </a:solidFill>
              </a:rPr>
              <a:t/>
            </a:r>
            <a:br>
              <a:rPr lang="bg-BG" sz="2200" b="1" dirty="0" smtClean="0">
                <a:solidFill>
                  <a:schemeClr val="tx1"/>
                </a:solidFill>
              </a:rPr>
            </a:br>
            <a:r>
              <a:rPr lang="bg-BG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“Международни икономически отношения”</a:t>
            </a:r>
            <a:endParaRPr lang="es-ES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100" name="Picture 4" descr="D:\Radi-projects\University\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188913"/>
            <a:ext cx="1033463" cy="1031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52" name="Rectangle 117"/>
          <p:cNvSpPr>
            <a:spLocks noGrp="1" noChangeArrowheads="1"/>
          </p:cNvSpPr>
          <p:nvPr>
            <p:ph type="subTitle" idx="1"/>
          </p:nvPr>
        </p:nvSpPr>
        <p:spPr>
          <a:xfrm>
            <a:off x="214313" y="4033838"/>
            <a:ext cx="4643437" cy="17526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1900" b="1" dirty="0" smtClean="0"/>
              <a:t>9002 </a:t>
            </a:r>
            <a:r>
              <a:rPr lang="bg-BG" sz="1900" b="1" dirty="0" smtClean="0"/>
              <a:t>Варна</a:t>
            </a:r>
            <a:endParaRPr lang="en-US" sz="1900" b="1" dirty="0" smtClean="0"/>
          </a:p>
          <a:p>
            <a:pPr algn="l" eaLnBrk="1" hangingPunct="1">
              <a:lnSpc>
                <a:spcPct val="90000"/>
              </a:lnSpc>
            </a:pPr>
            <a:r>
              <a:rPr lang="bg-BG" sz="1900" b="1" dirty="0" smtClean="0"/>
              <a:t>бул. “Княз Борис І” № 77</a:t>
            </a:r>
          </a:p>
          <a:p>
            <a:pPr algn="l" eaLnBrk="1" hangingPunct="1">
              <a:lnSpc>
                <a:spcPct val="90000"/>
              </a:lnSpc>
            </a:pPr>
            <a:r>
              <a:rPr lang="bg-BG" sz="1900" b="1" dirty="0" err="1" smtClean="0"/>
              <a:t>Каб</a:t>
            </a:r>
            <a:r>
              <a:rPr lang="bg-BG" sz="1900" b="1" dirty="0" smtClean="0"/>
              <a:t>. Н-1</a:t>
            </a:r>
            <a:r>
              <a:rPr lang="en-US" sz="1900" b="1" dirty="0" smtClean="0"/>
              <a:t>08</a:t>
            </a:r>
            <a:r>
              <a:rPr lang="bg-BG" sz="1900" b="1" dirty="0" smtClean="0"/>
              <a:t>, тел. 0882164</a:t>
            </a:r>
            <a:r>
              <a:rPr lang="en-US" sz="1900" b="1" dirty="0" smtClean="0"/>
              <a:t>794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1900" b="1" dirty="0" smtClean="0"/>
              <a:t>E-mail: mio@ue-varna.bg</a:t>
            </a:r>
            <a:endParaRPr lang="bg-BG" sz="1900" b="1" dirty="0" smtClean="0"/>
          </a:p>
          <a:p>
            <a:pPr algn="l" eaLnBrk="1" hangingPunct="1">
              <a:lnSpc>
                <a:spcPct val="90000"/>
              </a:lnSpc>
            </a:pPr>
            <a:r>
              <a:rPr lang="en-US" sz="1900" b="1" dirty="0" smtClean="0"/>
              <a:t>www.ue-varna.bg</a:t>
            </a:r>
          </a:p>
        </p:txBody>
      </p:sp>
    </p:spTree>
  </p:cSld>
  <p:clrMapOvr>
    <a:masterClrMapping/>
  </p:clrMapOvr>
  <p:transition advTm="4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357158" y="2381005"/>
            <a:ext cx="8423276" cy="361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2">
            <a:spAutoFit/>
          </a:bodyPr>
          <a:lstStyle/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sz="1600" dirty="0"/>
              <a:t>мениджър на предприятие, дирекция, отдел, </a:t>
            </a:r>
            <a:r>
              <a:rPr lang="bg-BG" sz="1600" dirty="0" smtClean="0"/>
              <a:t>звено;</a:t>
            </a:r>
            <a:endParaRPr lang="bg-BG" sz="1600" dirty="0"/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 smtClean="0"/>
              <a:t> специалист </a:t>
            </a:r>
            <a:r>
              <a:rPr lang="bg-BG" sz="1600" dirty="0"/>
              <a:t>в дирекция, отдел, звено и др</a:t>
            </a:r>
            <a:r>
              <a:rPr lang="bg-BG" sz="1600" dirty="0" smtClean="0"/>
              <a:t>. в държавна администрация;</a:t>
            </a:r>
            <a:endParaRPr lang="bg-BG" sz="1600" dirty="0"/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преподавател в образователен център, средно или висше училище;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</a:t>
            </a:r>
            <a:r>
              <a:rPr lang="bg-BG" sz="1600" dirty="0" smtClean="0"/>
              <a:t>външно-търговски експерт </a:t>
            </a:r>
            <a:r>
              <a:rPr lang="bg-BG" sz="1600" dirty="0"/>
              <a:t>в предприятие, отдел, </a:t>
            </a:r>
            <a:r>
              <a:rPr lang="bg-BG" sz="1600" dirty="0" smtClean="0"/>
              <a:t>звено;</a:t>
            </a:r>
            <a:endParaRPr lang="bg-BG" sz="1600" dirty="0"/>
          </a:p>
          <a:p>
            <a:pPr>
              <a:spcBef>
                <a:spcPts val="600"/>
              </a:spcBef>
              <a:defRPr/>
            </a:pPr>
            <a:endParaRPr lang="bg-BG" sz="1600" dirty="0"/>
          </a:p>
          <a:p>
            <a:pPr>
              <a:spcBef>
                <a:spcPts val="600"/>
              </a:spcBef>
              <a:defRPr/>
            </a:pPr>
            <a:endParaRPr lang="bg-BG" sz="1600" dirty="0"/>
          </a:p>
          <a:p>
            <a:pPr>
              <a:spcBef>
                <a:spcPts val="600"/>
              </a:spcBef>
              <a:defRPr/>
            </a:pPr>
            <a:endParaRPr lang="bg-BG" sz="1600" dirty="0"/>
          </a:p>
          <a:p>
            <a:pPr>
              <a:spcBef>
                <a:spcPts val="600"/>
              </a:spcBef>
              <a:defRPr/>
            </a:pPr>
            <a:endParaRPr lang="bg-BG" sz="1600" dirty="0"/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 smtClean="0"/>
              <a:t> митнически агент;</a:t>
            </a:r>
            <a:endParaRPr lang="bg-BG" sz="1600" dirty="0"/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 smtClean="0"/>
              <a:t> служител в логистична фирма;</a:t>
            </a:r>
            <a:endParaRPr lang="bg-BG" sz="1600" dirty="0"/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</a:t>
            </a:r>
            <a:r>
              <a:rPr lang="bg-BG" sz="1600" dirty="0" smtClean="0"/>
              <a:t>експерт </a:t>
            </a:r>
            <a:r>
              <a:rPr lang="bg-BG" sz="1600" dirty="0"/>
              <a:t>в банкови, застрахователни дружества или </a:t>
            </a:r>
            <a:r>
              <a:rPr lang="bg-BG" sz="1600" dirty="0" smtClean="0"/>
              <a:t>агенции;</a:t>
            </a:r>
            <a:endParaRPr lang="bg-BG" sz="1600" dirty="0"/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продължаване на обучението за придобиване на образователна и </a:t>
            </a:r>
            <a:br>
              <a:rPr lang="bg-BG" sz="1600" dirty="0"/>
            </a:br>
            <a:r>
              <a:rPr lang="bg-BG" sz="1600" dirty="0"/>
              <a:t>научна степен “доктор”  </a:t>
            </a:r>
            <a:endParaRPr lang="en-US" sz="1600" dirty="0"/>
          </a:p>
        </p:txBody>
      </p:sp>
      <p:pic>
        <p:nvPicPr>
          <p:cNvPr id="9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580548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28625" y="1928813"/>
            <a:ext cx="8320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bg-BG">
                <a:effectLst>
                  <a:outerShdw blurRad="38100" dist="38100" dir="2700000" algn="tl">
                    <a:srgbClr val="C0C0C0"/>
                  </a:outerShdw>
                </a:effectLst>
              </a:rPr>
              <a:t>Завършилите магистри могат да бъдат: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8715375" cy="12858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– ВАРНА</a:t>
            </a:r>
            <a:r>
              <a:rPr lang="bg-BG" sz="2400" b="1" dirty="0" smtClean="0">
                <a:solidFill>
                  <a:schemeClr val="bg1"/>
                </a:solidFill>
              </a:rPr>
              <a:t/>
            </a:r>
            <a:br>
              <a:rPr lang="bg-BG" sz="2400" b="1" dirty="0" smtClean="0">
                <a:solidFill>
                  <a:schemeClr val="bg1"/>
                </a:solidFill>
              </a:rPr>
            </a:b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</a:t>
            </a:r>
            <a:r>
              <a:rPr lang="bg-BG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Международни икономически отношения</a:t>
            </a: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</a:t>
            </a:r>
            <a:b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ВЪЗМОЖНИ ДЛЪЖНОСТИ</a:t>
            </a:r>
            <a:r>
              <a:rPr lang="bg-BG" sz="1800" dirty="0" smtClean="0">
                <a:solidFill>
                  <a:schemeClr val="bg1"/>
                </a:solidFill>
              </a:rPr>
              <a:t/>
            </a:r>
            <a:br>
              <a:rPr lang="bg-BG" sz="1800" dirty="0" smtClean="0">
                <a:solidFill>
                  <a:schemeClr val="bg1"/>
                </a:solidFill>
              </a:rPr>
            </a:br>
            <a:endParaRPr lang="en-US" sz="1600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7"/>
          <p:cNvSpPr txBox="1">
            <a:spLocks noChangeArrowheads="1"/>
          </p:cNvSpPr>
          <p:nvPr/>
        </p:nvSpPr>
        <p:spPr bwMode="auto">
          <a:xfrm>
            <a:off x="1285875" y="2336800"/>
            <a:ext cx="6715125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За студенти бакалаври от същата специалност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СС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или в областта на стопанските науки и управлението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СНУ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</a:p>
          <a:p>
            <a:pPr algn="ctr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dirty="0"/>
              <a:t> редовно обучение – 1 година </a:t>
            </a:r>
            <a:r>
              <a:rPr lang="en-US" dirty="0"/>
              <a:t>(</a:t>
            </a:r>
            <a:r>
              <a:rPr lang="bg-BG" dirty="0"/>
              <a:t>2 семестъра</a:t>
            </a:r>
            <a:r>
              <a:rPr lang="en-US" dirty="0"/>
              <a:t>)</a:t>
            </a:r>
            <a:r>
              <a:rPr lang="bg-BG" dirty="0"/>
              <a:t>;</a:t>
            </a:r>
          </a:p>
          <a:p>
            <a:pPr algn="ctr">
              <a:buFont typeface="Wingdings" pitchFamily="2" charset="2"/>
              <a:buChar char="v"/>
              <a:defRPr/>
            </a:pPr>
            <a:r>
              <a:rPr lang="bg-BG" dirty="0"/>
              <a:t> задочно обучение – </a:t>
            </a:r>
            <a:r>
              <a:rPr lang="bg-BG" dirty="0" smtClean="0"/>
              <a:t>1 година </a:t>
            </a:r>
            <a:r>
              <a:rPr lang="en-US" dirty="0" smtClean="0"/>
              <a:t>(</a:t>
            </a:r>
            <a:r>
              <a:rPr lang="bg-BG" dirty="0" smtClean="0"/>
              <a:t>2 </a:t>
            </a:r>
            <a:r>
              <a:rPr lang="bg-BG" dirty="0"/>
              <a:t>семестъра</a:t>
            </a:r>
            <a:r>
              <a:rPr lang="en-US" dirty="0"/>
              <a:t>)</a:t>
            </a:r>
            <a:r>
              <a:rPr lang="bg-BG" dirty="0"/>
              <a:t>.</a:t>
            </a:r>
          </a:p>
          <a:p>
            <a:pPr algn="ctr">
              <a:spcBef>
                <a:spcPct val="50000"/>
              </a:spcBef>
              <a:defRPr/>
            </a:pPr>
            <a:endParaRPr lang="bg-BG" dirty="0"/>
          </a:p>
        </p:txBody>
      </p:sp>
      <p:pic>
        <p:nvPicPr>
          <p:cNvPr id="8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580548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14313" y="258763"/>
            <a:ext cx="87153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ts val="1200"/>
              </a:spcBef>
              <a:defRPr/>
            </a:pP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– ВАРНА</a:t>
            </a:r>
            <a:r>
              <a:rPr lang="bg-BG" sz="2400" b="1" dirty="0">
                <a:solidFill>
                  <a:schemeClr val="bg1"/>
                </a:solidFill>
              </a:rPr>
              <a:t/>
            </a:r>
            <a:br>
              <a:rPr lang="bg-BG" sz="2400" b="1" dirty="0">
                <a:solidFill>
                  <a:schemeClr val="bg1"/>
                </a:solidFill>
              </a:rPr>
            </a:b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</a:t>
            </a: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</a:t>
            </a:r>
            <a:r>
              <a:rPr lang="bg-BG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Международни икономически отношения</a:t>
            </a: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</a:t>
            </a: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bg-BG" sz="24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bg-BG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ПРОДЪЛЖИТЕЛНОСТ НА ОБУЧЕНИЕТО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1042988" y="1844675"/>
            <a:ext cx="7561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bg-BG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6627" name="Text Box 8"/>
          <p:cNvSpPr txBox="1">
            <a:spLocks noChangeArrowheads="1"/>
          </p:cNvSpPr>
          <p:nvPr/>
        </p:nvSpPr>
        <p:spPr bwMode="auto">
          <a:xfrm>
            <a:off x="2555776" y="2132856"/>
            <a:ext cx="5545138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b="1" dirty="0" smtClean="0"/>
              <a:t>Илина Рачева  -  доктор по икономика</a:t>
            </a:r>
          </a:p>
          <a:p>
            <a:r>
              <a:rPr lang="bg-BG" sz="1600" b="1" dirty="0" err="1" smtClean="0"/>
              <a:t>Фикосота</a:t>
            </a:r>
            <a:r>
              <a:rPr lang="bg-BG" sz="1600" b="1" dirty="0" smtClean="0"/>
              <a:t> Синтез - София</a:t>
            </a:r>
          </a:p>
          <a:p>
            <a:r>
              <a:rPr lang="bg-BG" sz="1600" dirty="0" smtClean="0"/>
              <a:t>Продуктов мениджър</a:t>
            </a:r>
            <a:endParaRPr lang="bg-BG" sz="1600" b="1" dirty="0" smtClean="0"/>
          </a:p>
          <a:p>
            <a:endParaRPr lang="bg-BG" b="1" dirty="0" smtClean="0"/>
          </a:p>
          <a:p>
            <a:r>
              <a:rPr lang="bg-BG" b="1" dirty="0" smtClean="0"/>
              <a:t>Мария </a:t>
            </a:r>
            <a:r>
              <a:rPr lang="bg-BG" b="1" dirty="0" err="1" smtClean="0"/>
              <a:t>Ропанова</a:t>
            </a:r>
            <a:r>
              <a:rPr lang="bg-BG" b="1" dirty="0" smtClean="0"/>
              <a:t> – отдел Логистика,</a:t>
            </a:r>
            <a:endParaRPr lang="bg-BG" b="1" dirty="0"/>
          </a:p>
          <a:p>
            <a:r>
              <a:rPr lang="bg-BG" sz="1600" b="1" dirty="0" smtClean="0"/>
              <a:t>“</a:t>
            </a:r>
            <a:r>
              <a:rPr lang="bg-BG" sz="1600" b="1" dirty="0" err="1" smtClean="0"/>
              <a:t>Нефтойл</a:t>
            </a:r>
            <a:r>
              <a:rPr lang="bg-BG" sz="1600" b="1" dirty="0" smtClean="0"/>
              <a:t>” – Варна, </a:t>
            </a:r>
            <a:endParaRPr lang="bg-BG" sz="1600" b="1" dirty="0"/>
          </a:p>
          <a:p>
            <a:r>
              <a:rPr lang="bg-BG" sz="1600" dirty="0" smtClean="0"/>
              <a:t>Митнически агент</a:t>
            </a:r>
          </a:p>
        </p:txBody>
      </p:sp>
      <p:sp>
        <p:nvSpPr>
          <p:cNvPr id="26628" name="Text Box 9"/>
          <p:cNvSpPr txBox="1">
            <a:spLocks noChangeArrowheads="1"/>
          </p:cNvSpPr>
          <p:nvPr/>
        </p:nvSpPr>
        <p:spPr bwMode="auto">
          <a:xfrm>
            <a:off x="2555776" y="4293096"/>
            <a:ext cx="5545137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b="1" dirty="0" smtClean="0"/>
              <a:t>Станислава Генкова – </a:t>
            </a:r>
            <a:r>
              <a:rPr lang="bg-BG" sz="1600" b="1" dirty="0" smtClean="0"/>
              <a:t>дирекция “Култура и духовно развитие”, Община Варна</a:t>
            </a:r>
            <a:endParaRPr lang="bg-BG" sz="1600" b="1" dirty="0"/>
          </a:p>
          <a:p>
            <a:r>
              <a:rPr lang="bg-BG" sz="1600" dirty="0" smtClean="0"/>
              <a:t>Експерт</a:t>
            </a:r>
          </a:p>
          <a:p>
            <a:endParaRPr lang="bg-BG" sz="1600" dirty="0" smtClean="0"/>
          </a:p>
          <a:p>
            <a:endParaRPr lang="bg-BG" sz="1600" dirty="0" smtClean="0"/>
          </a:p>
          <a:p>
            <a:endParaRPr lang="bg-BG" sz="1600" dirty="0" smtClean="0"/>
          </a:p>
          <a:p>
            <a:endParaRPr lang="bg-BG" sz="1600" dirty="0"/>
          </a:p>
        </p:txBody>
      </p:sp>
      <p:pic>
        <p:nvPicPr>
          <p:cNvPr id="12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580548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14313" y="258763"/>
            <a:ext cx="87153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ts val="1200"/>
              </a:spcBef>
              <a:defRPr/>
            </a:pP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– ВАРНА</a:t>
            </a:r>
            <a:r>
              <a:rPr lang="bg-BG" sz="2400" b="1" dirty="0">
                <a:solidFill>
                  <a:schemeClr val="bg1"/>
                </a:solidFill>
              </a:rPr>
              <a:t/>
            </a:r>
            <a:br>
              <a:rPr lang="bg-BG" sz="2400" b="1" dirty="0">
                <a:solidFill>
                  <a:schemeClr val="bg1"/>
                </a:solidFill>
              </a:rPr>
            </a:b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</a:t>
            </a: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</a:t>
            </a:r>
            <a:r>
              <a:rPr lang="bg-BG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Международни икономически отношения</a:t>
            </a: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</a:t>
            </a: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bg-BG" sz="24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bg-BG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РЕАЛИЗИРАНИ СТУДЕНТИ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1042988" y="1844675"/>
            <a:ext cx="7561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bg-BG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7651" name="Text Box 8"/>
          <p:cNvSpPr txBox="1">
            <a:spLocks noChangeArrowheads="1"/>
          </p:cNvSpPr>
          <p:nvPr/>
        </p:nvSpPr>
        <p:spPr bwMode="auto">
          <a:xfrm>
            <a:off x="2555875" y="2133600"/>
            <a:ext cx="597693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b="1" dirty="0" smtClean="0"/>
              <a:t>Стоян Стоянов </a:t>
            </a:r>
          </a:p>
          <a:p>
            <a:r>
              <a:rPr lang="bg-BG" sz="1600" b="1" dirty="0" smtClean="0"/>
              <a:t>Интерсервиз Узунов - Варна</a:t>
            </a:r>
          </a:p>
          <a:p>
            <a:r>
              <a:rPr lang="bg-BG" sz="1600" dirty="0" smtClean="0"/>
              <a:t>Регионален мениджър</a:t>
            </a:r>
          </a:p>
          <a:p>
            <a:endParaRPr lang="bg-BG" dirty="0" smtClean="0"/>
          </a:p>
          <a:p>
            <a:r>
              <a:rPr lang="bg-BG" b="1" dirty="0" smtClean="0"/>
              <a:t>Георги </a:t>
            </a:r>
            <a:r>
              <a:rPr lang="bg-BG" b="1" dirty="0" err="1" smtClean="0"/>
              <a:t>Руйчев</a:t>
            </a:r>
            <a:endParaRPr lang="bg-BG" b="1" dirty="0"/>
          </a:p>
          <a:p>
            <a:r>
              <a:rPr lang="bg-BG" sz="1600" b="1" dirty="0" smtClean="0"/>
              <a:t>Български форум на бизнес лидерите</a:t>
            </a:r>
            <a:endParaRPr lang="bg-BG" sz="1600" b="1" dirty="0"/>
          </a:p>
          <a:p>
            <a:r>
              <a:rPr lang="bg-BG" sz="1600" dirty="0" smtClean="0"/>
              <a:t>Изпълнителен директор</a:t>
            </a:r>
            <a:endParaRPr lang="bg-BG" sz="1600" dirty="0"/>
          </a:p>
          <a:p>
            <a:pPr>
              <a:spcBef>
                <a:spcPct val="50000"/>
              </a:spcBef>
            </a:pPr>
            <a:endParaRPr lang="bg-BG" dirty="0"/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27652" name="Text Box 9"/>
          <p:cNvSpPr txBox="1">
            <a:spLocks noChangeArrowheads="1"/>
          </p:cNvSpPr>
          <p:nvPr/>
        </p:nvSpPr>
        <p:spPr bwMode="auto">
          <a:xfrm>
            <a:off x="2555776" y="4293096"/>
            <a:ext cx="554513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b="1" dirty="0" smtClean="0"/>
              <a:t>Стилиян Янев</a:t>
            </a:r>
            <a:endParaRPr lang="bg-BG" b="1" dirty="0"/>
          </a:p>
          <a:p>
            <a:r>
              <a:rPr lang="bg-BG" sz="1600" b="1" dirty="0" smtClean="0"/>
              <a:t>“</a:t>
            </a:r>
            <a:r>
              <a:rPr lang="bg-BG" sz="1600" b="1" dirty="0" err="1" smtClean="0"/>
              <a:t>Шнайдер</a:t>
            </a:r>
            <a:r>
              <a:rPr lang="bg-BG" sz="1600" b="1" dirty="0" smtClean="0"/>
              <a:t> </a:t>
            </a:r>
            <a:r>
              <a:rPr lang="bg-BG" sz="1600" b="1" dirty="0" err="1" smtClean="0"/>
              <a:t>електрик</a:t>
            </a:r>
            <a:r>
              <a:rPr lang="bg-BG" sz="1600" b="1" dirty="0" smtClean="0"/>
              <a:t>" </a:t>
            </a:r>
            <a:r>
              <a:rPr lang="bg-BG" sz="1600" b="1" dirty="0"/>
              <a:t>ЕООД</a:t>
            </a:r>
          </a:p>
          <a:p>
            <a:r>
              <a:rPr lang="bg-BG" sz="1600" dirty="0" smtClean="0"/>
              <a:t>Продуктов мениджър ниско напрежение</a:t>
            </a:r>
          </a:p>
          <a:p>
            <a:endParaRPr lang="bg-BG" sz="1600" dirty="0" smtClean="0"/>
          </a:p>
        </p:txBody>
      </p:sp>
      <p:pic>
        <p:nvPicPr>
          <p:cNvPr id="12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580548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14313" y="258763"/>
            <a:ext cx="87153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ts val="1200"/>
              </a:spcBef>
              <a:defRPr/>
            </a:pP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– ВАРНА</a:t>
            </a:r>
            <a:r>
              <a:rPr lang="bg-BG" sz="2400" b="1" dirty="0">
                <a:solidFill>
                  <a:schemeClr val="bg1"/>
                </a:solidFill>
              </a:rPr>
              <a:t/>
            </a:r>
            <a:br>
              <a:rPr lang="bg-BG" sz="2400" b="1" dirty="0">
                <a:solidFill>
                  <a:schemeClr val="bg1"/>
                </a:solidFill>
              </a:rPr>
            </a:b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</a:t>
            </a: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</a:t>
            </a:r>
            <a:r>
              <a:rPr lang="bg-BG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Международни икономически отношения</a:t>
            </a: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</a:t>
            </a: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bg-BG" sz="24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bg-BG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РЕАЛИЗИРАНИ СТУДЕНТИ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1042988" y="1844675"/>
            <a:ext cx="7561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bg-BG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79388" y="1962150"/>
            <a:ext cx="42497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>
                <a:effectLst>
                  <a:outerShdw blurRad="38100" dist="38100" dir="2700000" algn="tl">
                    <a:srgbClr val="C0C0C0"/>
                  </a:outerShdw>
                </a:effectLst>
              </a:rPr>
              <a:t> Научно-практическа конференция </a:t>
            </a:r>
            <a:br>
              <a:rPr lang="bg-BG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>
                <a:effectLst>
                  <a:outerShdw blurRad="38100" dist="38100" dir="2700000" algn="tl">
                    <a:srgbClr val="C0C0C0"/>
                  </a:outerShdw>
                </a:effectLst>
              </a:rPr>
              <a:t>с международно участие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14313" y="258763"/>
            <a:ext cx="87153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ts val="1200"/>
              </a:spcBef>
              <a:defRPr/>
            </a:pP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– ВАРНА</a:t>
            </a:r>
            <a:r>
              <a:rPr lang="bg-BG" sz="2400" b="1" dirty="0">
                <a:solidFill>
                  <a:schemeClr val="bg1"/>
                </a:solidFill>
              </a:rPr>
              <a:t/>
            </a:r>
            <a:br>
              <a:rPr lang="bg-BG" sz="2400" b="1" dirty="0">
                <a:solidFill>
                  <a:schemeClr val="bg1"/>
                </a:solidFill>
              </a:rPr>
            </a:b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</a:t>
            </a: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</a:t>
            </a:r>
            <a:r>
              <a:rPr lang="bg-BG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Международни икономически отношения</a:t>
            </a: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</a:t>
            </a: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bg-BG" sz="24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bg-BG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ТРАДИЦИИ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9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580548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D:\Desktop\ot4et_MIO 2012\konf_MIO_201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060848"/>
            <a:ext cx="4536504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1042988" y="1844675"/>
            <a:ext cx="38147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bg-BG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50825" y="1989138"/>
            <a:ext cx="41783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bg-BG" dirty="0" smtClean="0">
                <a:latin typeface="Arial" pitchFamily="34" charset="0"/>
                <a:cs typeface="Arial" pitchFamily="34" charset="0"/>
              </a:rPr>
              <a:t>Гост-лектор</a:t>
            </a:r>
            <a:r>
              <a:rPr lang="bg-BG" dirty="0" smtClean="0"/>
              <a:t> </a:t>
            </a:r>
            <a:r>
              <a:rPr lang="bg-BG" dirty="0" err="1" smtClean="0">
                <a:latin typeface="Arial" pitchFamily="34" charset="0"/>
                <a:cs typeface="Arial" pitchFamily="34" charset="0"/>
              </a:rPr>
              <a:t>Хюго</a:t>
            </a:r>
            <a:r>
              <a:rPr lang="bg-BG" dirty="0" smtClean="0">
                <a:latin typeface="Arial" pitchFamily="34" charset="0"/>
                <a:cs typeface="Arial" pitchFamily="34" charset="0"/>
              </a:rPr>
              <a:t> де </a:t>
            </a:r>
            <a:r>
              <a:rPr lang="bg-BG" dirty="0" err="1" smtClean="0">
                <a:latin typeface="Arial" pitchFamily="34" charset="0"/>
                <a:cs typeface="Arial" pitchFamily="34" charset="0"/>
              </a:rPr>
              <a:t>Грийф</a:t>
            </a:r>
            <a:r>
              <a:rPr lang="bg-BG" dirty="0" smtClean="0">
                <a:latin typeface="Arial" pitchFamily="34" charset="0"/>
                <a:cs typeface="Arial" pitchFamily="34" charset="0"/>
              </a:rPr>
              <a:t>, консултант по международните въпроси на Министъра на културата на Белгия </a:t>
            </a: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endParaRPr lang="bg-B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en-US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spcBef>
                <a:spcPct val="50000"/>
              </a:spcBef>
              <a:defRPr/>
            </a:pPr>
            <a:endParaRPr lang="en-US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214313" y="258763"/>
            <a:ext cx="87153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ts val="1200"/>
              </a:spcBef>
              <a:defRPr/>
            </a:pP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– ВАРНА</a:t>
            </a:r>
            <a:r>
              <a:rPr lang="bg-BG" sz="2400" b="1" dirty="0">
                <a:solidFill>
                  <a:schemeClr val="bg1"/>
                </a:solidFill>
              </a:rPr>
              <a:t/>
            </a:r>
            <a:br>
              <a:rPr lang="bg-BG" sz="2400" b="1" dirty="0">
                <a:solidFill>
                  <a:schemeClr val="bg1"/>
                </a:solidFill>
              </a:rPr>
            </a:b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</a:t>
            </a: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</a:t>
            </a:r>
            <a:r>
              <a:rPr lang="bg-BG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Международни икономически отношения</a:t>
            </a: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</a:t>
            </a: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bg-BG" sz="24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bg-BG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ТРАДИЦИИ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9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580548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D:\Desktop\ot4et_MIO 2012\gost_lektor Hugo de Greef_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797152"/>
            <a:ext cx="158417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D:\Desktop\ot4et_MIO 2012\gost_lektor Hugo de Greef_3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4797152"/>
            <a:ext cx="158417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D:\Desktop\ot4et_MIO 2012\gost_lektor Hugo de Greef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1916832"/>
            <a:ext cx="3312368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"/>
          <p:cNvSpPr txBox="1">
            <a:spLocks noChangeArrowheads="1"/>
          </p:cNvSpPr>
          <p:nvPr/>
        </p:nvSpPr>
        <p:spPr bwMode="auto">
          <a:xfrm>
            <a:off x="1042988" y="1844675"/>
            <a:ext cx="7561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bg-BG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79388" y="2057400"/>
            <a:ext cx="4249737" cy="3093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bg-B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Участие на студенти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bg-BG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bg-B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 ръководител - гл.ас.д-р В.Макни) </a:t>
            </a:r>
          </a:p>
          <a:p>
            <a:pPr>
              <a:spcBef>
                <a:spcPct val="50000"/>
              </a:spcBef>
              <a:defRPr/>
            </a:pPr>
            <a:r>
              <a:rPr lang="bg-B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 конкурс за разработване на бизнес-план за иновативен продукт – инициатива на “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Junior achievement”</a:t>
            </a:r>
            <a:r>
              <a:rPr lang="bg-B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и фондация “Америка за България” 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en-US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en-US" sz="1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bg-BG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4313" y="258763"/>
            <a:ext cx="87153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ts val="1200"/>
              </a:spcBef>
              <a:defRPr/>
            </a:pP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– ВАРНА</a:t>
            </a:r>
            <a:r>
              <a:rPr lang="bg-BG" sz="2400" b="1" dirty="0">
                <a:solidFill>
                  <a:schemeClr val="bg1"/>
                </a:solidFill>
              </a:rPr>
              <a:t/>
            </a:r>
            <a:br>
              <a:rPr lang="bg-BG" sz="2400" b="1" dirty="0">
                <a:solidFill>
                  <a:schemeClr val="bg1"/>
                </a:solidFill>
              </a:rPr>
            </a:b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</a:t>
            </a: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</a:t>
            </a:r>
            <a:r>
              <a:rPr lang="bg-BG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Международни икономически отношения</a:t>
            </a: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</a:t>
            </a: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bg-BG" sz="24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bg-BG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ТРАДИЦИИ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9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580548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D:\Desktop\ot4et_MIO 2012\V.Makni i studenti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132856"/>
            <a:ext cx="3744416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pPr>
              <a:spcBef>
                <a:spcPts val="1200"/>
              </a:spcBef>
              <a:defRPr/>
            </a:pP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– ВАРНА</a:t>
            </a:r>
            <a:r>
              <a:rPr lang="bg-BG" sz="2400" b="1" dirty="0" smtClean="0">
                <a:solidFill>
                  <a:schemeClr val="bg1"/>
                </a:solidFill>
              </a:rPr>
              <a:t/>
            </a:r>
            <a:br>
              <a:rPr lang="bg-BG" sz="2400" b="1" dirty="0" smtClean="0">
                <a:solidFill>
                  <a:schemeClr val="bg1"/>
                </a:solidFill>
              </a:rPr>
            </a:b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</a:t>
            </a:r>
            <a:r>
              <a:rPr lang="bg-BG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Международни икономически отношения</a:t>
            </a: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</a:t>
            </a:r>
            <a:r>
              <a:rPr lang="bg-BG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ТРАДИЦИИ</a:t>
            </a:r>
            <a:endParaRPr lang="bg-BG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60849"/>
            <a:ext cx="4752528" cy="129614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bg-BG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Съвместен научен форум на катедра МИО, ИУ-Варна и катедра “МИО”, СА-Свищов </a:t>
            </a:r>
            <a:endParaRPr lang="en-US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endParaRPr lang="en-US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None/>
            </a:pPr>
            <a:endParaRPr lang="en-US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endParaRPr lang="en-US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endParaRPr lang="en-US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endParaRPr lang="en-US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None/>
            </a:pPr>
            <a:endParaRPr lang="en-US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bg-BG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Празник на специалността</a:t>
            </a:r>
          </a:p>
          <a:p>
            <a:pPr>
              <a:buNone/>
            </a:pPr>
            <a:endParaRPr lang="bg-BG" dirty="0"/>
          </a:p>
        </p:txBody>
      </p:sp>
      <p:pic>
        <p:nvPicPr>
          <p:cNvPr id="4" name="Picture 3" descr="D:\SHARED\katedra\seminar_Svi6tov\seminar Svishtov\DSC00544.JPG"/>
          <p:cNvPicPr/>
          <p:nvPr/>
        </p:nvPicPr>
        <p:blipFill>
          <a:blip r:embed="rId2" cstate="print"/>
          <a:srcRect r="17653" b="18089"/>
          <a:stretch>
            <a:fillRect/>
          </a:stretch>
        </p:blipFill>
        <p:spPr bwMode="auto">
          <a:xfrm>
            <a:off x="5508104" y="2132856"/>
            <a:ext cx="252028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D:\Radi-projects\University\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913" y="580548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D:\SHARED\katedra\Vecher na MIO 2007\DSCI041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4293096"/>
            <a:ext cx="252028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D:\Radi-projects\University\Logo.png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14813" y="1282700"/>
            <a:ext cx="798512" cy="765175"/>
          </a:xfrm>
          <a:noFill/>
        </p:spPr>
      </p:pic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042988" y="1844675"/>
            <a:ext cx="7561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bg-BG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1749" name="Text Box 7"/>
          <p:cNvSpPr txBox="1">
            <a:spLocks noChangeArrowheads="1"/>
          </p:cNvSpPr>
          <p:nvPr/>
        </p:nvSpPr>
        <p:spPr bwMode="auto">
          <a:xfrm>
            <a:off x="285750" y="2079625"/>
            <a:ext cx="860742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Допълнителна информация може да получите на адрес и телефони:</a:t>
            </a:r>
          </a:p>
          <a:p>
            <a:pPr>
              <a:spcBef>
                <a:spcPct val="50000"/>
              </a:spcBef>
              <a:defRPr/>
            </a:pPr>
            <a:endParaRPr lang="bg-BG" sz="1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bg-BG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- ВАРНА</a:t>
            </a:r>
          </a:p>
          <a:p>
            <a:pPr algn="ctr">
              <a:spcBef>
                <a:spcPct val="50000"/>
              </a:spcBef>
              <a:defRPr/>
            </a:pPr>
            <a: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9002 Варна, бул. “Княз Борис І” № 77</a:t>
            </a:r>
          </a:p>
          <a:p>
            <a:pPr algn="ctr">
              <a:spcBef>
                <a:spcPct val="50000"/>
              </a:spcBef>
              <a:defRPr/>
            </a:pPr>
            <a:r>
              <a:rPr lang="bg-BG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</a:t>
            </a:r>
          </a:p>
          <a:p>
            <a:pPr algn="ctr">
              <a:spcBef>
                <a:spcPct val="50000"/>
              </a:spcBef>
              <a:defRPr/>
            </a:pPr>
            <a:r>
              <a:rPr lang="bg-BG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“Международни икономически отношения”</a:t>
            </a:r>
            <a:endParaRPr lang="bg-BG" sz="1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bg-BG" sz="16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Каб</a:t>
            </a:r>
            <a: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bg-BG" sz="1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Н-1</a:t>
            </a:r>
            <a:r>
              <a:rPr lang="en-US" sz="1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08</a:t>
            </a:r>
            <a:r>
              <a:rPr lang="bg-BG" sz="1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тел. </a:t>
            </a:r>
            <a:r>
              <a:rPr lang="bg-BG" sz="1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08821647</a:t>
            </a:r>
            <a:r>
              <a:rPr lang="en-US" sz="1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94</a:t>
            </a:r>
            <a:endParaRPr lang="bg-BG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Е-</a:t>
            </a:r>
            <a:r>
              <a:rPr lang="en-US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mail: </a:t>
            </a:r>
            <a:r>
              <a:rPr lang="en-US" sz="1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mio@ue-varna.bg</a:t>
            </a:r>
            <a:endParaRPr lang="en-US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www.ue-varna.bg </a:t>
            </a:r>
          </a:p>
          <a:p>
            <a:pPr algn="ctr">
              <a:spcBef>
                <a:spcPct val="50000"/>
              </a:spcBef>
              <a:defRPr/>
            </a:pPr>
            <a:r>
              <a:rPr lang="bg-BG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ЦЕНТЪР </a:t>
            </a:r>
            <a:r>
              <a:rPr lang="en-US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“</a:t>
            </a:r>
            <a:r>
              <a:rPr lang="bg-BG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МАГИСТЪРСКО ОБУЧЕНИЕ</a:t>
            </a:r>
            <a:r>
              <a:rPr lang="en-US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”</a:t>
            </a:r>
            <a:endParaRPr lang="bg-BG" sz="1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ст. </a:t>
            </a:r>
            <a:r>
              <a:rPr lang="bg-BG" sz="1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114, </a:t>
            </a:r>
            <a: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ет. 1, тел.:0885637600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E-mail: </a:t>
            </a:r>
            <a:r>
              <a:rPr lang="en-US" sz="1600" dirty="0">
                <a:effectLst>
                  <a:outerShdw blurRad="38100" dist="38100" dir="2700000" algn="tl">
                    <a:srgbClr val="C0C0C0"/>
                  </a:outerShdw>
                </a:effectLst>
                <a:hlinkClick r:id="rId3"/>
              </a:rPr>
              <a:t>cmo@ue-varna.bg</a:t>
            </a:r>
            <a: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14313" y="258763"/>
            <a:ext cx="87153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ts val="1200"/>
              </a:spcBef>
              <a:defRPr/>
            </a:pP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– ВАРНА</a:t>
            </a:r>
            <a:r>
              <a:rPr lang="bg-BG" sz="2400" b="1" dirty="0">
                <a:solidFill>
                  <a:schemeClr val="bg1"/>
                </a:solidFill>
              </a:rPr>
              <a:t/>
            </a:r>
            <a:br>
              <a:rPr lang="bg-BG" sz="2400" b="1" dirty="0">
                <a:solidFill>
                  <a:schemeClr val="bg1"/>
                </a:solidFill>
              </a:rPr>
            </a:b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</a:t>
            </a: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</a:t>
            </a:r>
            <a:r>
              <a:rPr lang="bg-BG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Международни икономически отношения</a:t>
            </a: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</a:t>
            </a: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bg-BG" sz="24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6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580548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580548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71438"/>
            <a:ext cx="8715375" cy="1643062"/>
          </a:xfrm>
        </p:spPr>
        <p:txBody>
          <a:bodyPr/>
          <a:lstStyle/>
          <a:p>
            <a:pPr eaLnBrk="1" hangingPunct="1">
              <a:defRPr/>
            </a:pP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– ВАРНА</a:t>
            </a:r>
            <a:r>
              <a:rPr lang="bg-BG" sz="2400" b="1" dirty="0" smtClean="0">
                <a:solidFill>
                  <a:schemeClr val="bg1"/>
                </a:solidFill>
              </a:rPr>
              <a:t/>
            </a:r>
            <a:br>
              <a:rPr lang="bg-BG" sz="2400" b="1" dirty="0" smtClean="0">
                <a:solidFill>
                  <a:schemeClr val="bg1"/>
                </a:solidFill>
              </a:rPr>
            </a:b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</a:t>
            </a:r>
            <a:r>
              <a:rPr lang="bg-BG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Международни икономически отношения”</a:t>
            </a:r>
            <a:r>
              <a:rPr lang="en-US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400" b="1" dirty="0" smtClean="0">
                <a:solidFill>
                  <a:schemeClr val="bg1"/>
                </a:solidFill>
              </a:rPr>
              <a:t/>
            </a:r>
            <a:br>
              <a:rPr lang="bg-BG" sz="2400" b="1" dirty="0" smtClean="0">
                <a:solidFill>
                  <a:schemeClr val="bg1"/>
                </a:solidFill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ПРЕДЛАГАН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 </a:t>
            </a: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МАГИСТЪРСК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СПЕЦИАЛНОСТ</a:t>
            </a:r>
            <a:endParaRPr lang="en-U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85750" y="2633663"/>
            <a:ext cx="8501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bg-BG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МЕЖДУНАРОДЕН БИЗНЕС</a:t>
            </a: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2643188" y="2357438"/>
            <a:ext cx="6143625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bg-BG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Доц. </a:t>
            </a:r>
            <a:r>
              <a:rPr lang="bg-BG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д-р </a:t>
            </a:r>
            <a:r>
              <a:rPr lang="bg-BG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Георги Маринов – </a:t>
            </a:r>
            <a:r>
              <a:rPr lang="bg-BG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ръководител катедра </a:t>
            </a:r>
          </a:p>
          <a:p>
            <a:pPr>
              <a:spcBef>
                <a:spcPct val="50000"/>
              </a:spcBef>
              <a:defRPr/>
            </a:pPr>
            <a:r>
              <a:rPr lang="bg-BG" sz="1600" dirty="0" smtClean="0"/>
              <a:t>Преподавател по международни финанси, политическа икономия на парите, международен дългов мениджмънт</a:t>
            </a:r>
            <a:endParaRPr lang="en-US" sz="1600" dirty="0"/>
          </a:p>
        </p:txBody>
      </p:sp>
      <p:sp>
        <p:nvSpPr>
          <p:cNvPr id="4100" name="Text Box 11"/>
          <p:cNvSpPr txBox="1">
            <a:spLocks noChangeArrowheads="1"/>
          </p:cNvSpPr>
          <p:nvPr/>
        </p:nvSpPr>
        <p:spPr bwMode="auto">
          <a:xfrm>
            <a:off x="2627313" y="4087813"/>
            <a:ext cx="61595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bg-BG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Доц. </a:t>
            </a:r>
            <a:r>
              <a:rPr lang="bg-BG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д-р </a:t>
            </a:r>
            <a:r>
              <a:rPr lang="bg-BG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Орлин Тодоров</a:t>
            </a:r>
            <a:endParaRPr lang="bg-BG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r>
              <a:rPr lang="bg-BG" sz="1600" dirty="0" smtClean="0"/>
              <a:t>Преподавател по малкият бизнес в ЕС, международен бизнес</a:t>
            </a:r>
            <a:r>
              <a:rPr lang="bg-BG" sz="1600" dirty="0"/>
              <a:t/>
            </a:r>
            <a:br>
              <a:rPr lang="bg-BG" sz="1600" dirty="0"/>
            </a:br>
            <a:endParaRPr lang="en-US" sz="1600" dirty="0"/>
          </a:p>
        </p:txBody>
      </p:sp>
      <p:pic>
        <p:nvPicPr>
          <p:cNvPr id="12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580548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71438"/>
            <a:ext cx="8715375" cy="1643062"/>
          </a:xfrm>
        </p:spPr>
        <p:txBody>
          <a:bodyPr/>
          <a:lstStyle/>
          <a:p>
            <a:pPr eaLnBrk="1" hangingPunct="1">
              <a:defRPr/>
            </a:pP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– ВАРНА</a:t>
            </a:r>
            <a:r>
              <a:rPr lang="bg-BG" sz="2400" b="1" dirty="0" smtClean="0">
                <a:solidFill>
                  <a:schemeClr val="bg1"/>
                </a:solidFill>
              </a:rPr>
              <a:t/>
            </a:r>
            <a:br>
              <a:rPr lang="bg-BG" sz="2400" b="1" dirty="0" smtClean="0">
                <a:solidFill>
                  <a:schemeClr val="bg1"/>
                </a:solidFill>
              </a:rPr>
            </a:b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</a:t>
            </a:r>
            <a:r>
              <a:rPr lang="bg-BG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Международни икономически отношения”</a:t>
            </a:r>
            <a:r>
              <a:rPr lang="en-US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400" b="1" dirty="0" smtClean="0">
                <a:solidFill>
                  <a:schemeClr val="bg1"/>
                </a:solidFill>
              </a:rPr>
              <a:t/>
            </a:r>
            <a:br>
              <a:rPr lang="bg-BG" sz="2400" b="1" dirty="0" smtClean="0">
                <a:solidFill>
                  <a:schemeClr val="bg1"/>
                </a:solidFill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ПРЕПОДАВАТЕЛСКИ  ЕКИП</a:t>
            </a:r>
            <a:endParaRPr lang="en-U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8" name="Picture 7" descr="Георги Маринов Георгиев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060848"/>
            <a:ext cx="115212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D:\Desktop\P10501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9" y="3717033"/>
            <a:ext cx="1152127" cy="1481929"/>
          </a:xfrm>
          <a:prstGeom prst="rect">
            <a:avLst/>
          </a:prstGeom>
          <a:noFill/>
        </p:spPr>
      </p:pic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2627313" y="2373313"/>
            <a:ext cx="61214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bg-BG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Доц. </a:t>
            </a:r>
            <a:r>
              <a:rPr lang="bg-BG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д-р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bg-BG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Веселина Димитрова</a:t>
            </a:r>
            <a:endParaRPr lang="bg-BG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r>
              <a:rPr lang="bg-BG" sz="1600" dirty="0" smtClean="0"/>
              <a:t>Преподавател по  бизнес култура на Балканите, международна логистика</a:t>
            </a:r>
            <a:r>
              <a:rPr lang="bg-BG" sz="1600" dirty="0"/>
              <a:t/>
            </a:r>
            <a:br>
              <a:rPr lang="bg-BG" sz="1600" dirty="0"/>
            </a:br>
            <a:endParaRPr lang="en-US" sz="1600" dirty="0"/>
          </a:p>
          <a:p>
            <a:pPr>
              <a:spcBef>
                <a:spcPct val="50000"/>
              </a:spcBef>
              <a:defRPr/>
            </a:pPr>
            <a:endParaRPr lang="en-US" sz="1600" dirty="0"/>
          </a:p>
        </p:txBody>
      </p:sp>
      <p:sp>
        <p:nvSpPr>
          <p:cNvPr id="5124" name="Text Box 11"/>
          <p:cNvSpPr txBox="1">
            <a:spLocks noChangeArrowheads="1"/>
          </p:cNvSpPr>
          <p:nvPr/>
        </p:nvSpPr>
        <p:spPr bwMode="auto">
          <a:xfrm>
            <a:off x="2627313" y="4087813"/>
            <a:ext cx="6088062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bg-BG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Гл.ас. </a:t>
            </a:r>
            <a:r>
              <a:rPr lang="bg-BG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д-р </a:t>
            </a:r>
            <a:r>
              <a:rPr lang="bg-BG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Александър Шиваров</a:t>
            </a:r>
            <a:endParaRPr lang="bg-BG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r>
              <a:rPr lang="bg-BG" sz="1600" dirty="0" smtClean="0"/>
              <a:t>Преподавател по  международен икономикс, икономика на постиндустриалното общество</a:t>
            </a:r>
            <a:r>
              <a:rPr lang="bg-BG" sz="1600" dirty="0"/>
              <a:t/>
            </a:r>
            <a:br>
              <a:rPr lang="bg-BG" sz="1600" dirty="0"/>
            </a:br>
            <a:endParaRPr lang="en-US" sz="1600" dirty="0"/>
          </a:p>
        </p:txBody>
      </p:sp>
      <p:pic>
        <p:nvPicPr>
          <p:cNvPr id="12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580548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71438"/>
            <a:ext cx="8715375" cy="1643062"/>
          </a:xfrm>
        </p:spPr>
        <p:txBody>
          <a:bodyPr/>
          <a:lstStyle/>
          <a:p>
            <a:pPr eaLnBrk="1" hangingPunct="1">
              <a:defRPr/>
            </a:pP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– ВАРНА</a:t>
            </a:r>
            <a:r>
              <a:rPr lang="bg-BG" sz="2400" b="1" dirty="0" smtClean="0">
                <a:solidFill>
                  <a:schemeClr val="bg1"/>
                </a:solidFill>
              </a:rPr>
              <a:t/>
            </a:r>
            <a:br>
              <a:rPr lang="bg-BG" sz="2400" b="1" dirty="0" smtClean="0">
                <a:solidFill>
                  <a:schemeClr val="bg1"/>
                </a:solidFill>
              </a:rPr>
            </a:b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“Международни</a:t>
            </a:r>
            <a:r>
              <a:rPr lang="bg-BG" sz="2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икономически отношения</a:t>
            </a: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400" b="1" dirty="0" smtClean="0">
                <a:solidFill>
                  <a:schemeClr val="bg1"/>
                </a:solidFill>
              </a:rPr>
              <a:t/>
            </a:r>
            <a:br>
              <a:rPr lang="bg-BG" sz="2400" b="1" dirty="0" smtClean="0">
                <a:solidFill>
                  <a:schemeClr val="bg1"/>
                </a:solidFill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ПРЕПОДАВАТЕЛСКИ  ЕКИП</a:t>
            </a:r>
            <a:endParaRPr lang="en-U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9" name="Picture 8" descr="веселина василева димитров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132856"/>
            <a:ext cx="122413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Александър Асенов Шиваров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3789040"/>
            <a:ext cx="122413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2627313" y="2373313"/>
            <a:ext cx="61214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bg-BG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Гл.ас. </a:t>
            </a:r>
            <a:r>
              <a:rPr lang="bg-BG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д-р </a:t>
            </a:r>
            <a:r>
              <a:rPr lang="bg-BG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Петьо Бошнаков</a:t>
            </a:r>
            <a:endParaRPr lang="bg-BG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r>
              <a:rPr lang="bg-BG" sz="1600" dirty="0" smtClean="0"/>
              <a:t>Преподавател по световна търговия и борси, международни инвестиционни проекти</a:t>
            </a:r>
            <a:r>
              <a:rPr lang="bg-BG" sz="1600" dirty="0"/>
              <a:t/>
            </a:r>
            <a:br>
              <a:rPr lang="bg-BG" sz="1600" dirty="0"/>
            </a:br>
            <a:endParaRPr lang="en-US" sz="1600" dirty="0"/>
          </a:p>
        </p:txBody>
      </p:sp>
      <p:sp>
        <p:nvSpPr>
          <p:cNvPr id="6148" name="Text Box 11"/>
          <p:cNvSpPr txBox="1">
            <a:spLocks noChangeArrowheads="1"/>
          </p:cNvSpPr>
          <p:nvPr/>
        </p:nvSpPr>
        <p:spPr bwMode="auto">
          <a:xfrm>
            <a:off x="2643188" y="4087813"/>
            <a:ext cx="6015037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bg-BG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Доц. </a:t>
            </a:r>
            <a:r>
              <a:rPr lang="bg-BG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д-р </a:t>
            </a:r>
            <a:r>
              <a:rPr lang="bg-BG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Валентина Макни</a:t>
            </a:r>
            <a:endParaRPr lang="bg-BG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r>
              <a:rPr lang="bg-BG" sz="1600" dirty="0" smtClean="0"/>
              <a:t>Преподавател по малък бизнес и иновативни бизнес подходи, международна логистика </a:t>
            </a:r>
            <a:endParaRPr lang="en-US" sz="1600" dirty="0"/>
          </a:p>
        </p:txBody>
      </p:sp>
      <p:pic>
        <p:nvPicPr>
          <p:cNvPr id="12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580548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71438"/>
            <a:ext cx="8715375" cy="1643062"/>
          </a:xfrm>
        </p:spPr>
        <p:txBody>
          <a:bodyPr/>
          <a:lstStyle/>
          <a:p>
            <a:pPr eaLnBrk="1" hangingPunct="1">
              <a:defRPr/>
            </a:pP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– ВАРНА</a:t>
            </a:r>
            <a:r>
              <a:rPr lang="bg-BG" sz="2400" b="1" dirty="0" smtClean="0">
                <a:solidFill>
                  <a:schemeClr val="bg1"/>
                </a:solidFill>
              </a:rPr>
              <a:t/>
            </a:r>
            <a:br>
              <a:rPr lang="bg-BG" sz="2400" b="1" dirty="0" smtClean="0">
                <a:solidFill>
                  <a:schemeClr val="bg1"/>
                </a:solidFill>
              </a:rPr>
            </a:b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</a:t>
            </a:r>
            <a:r>
              <a:rPr lang="bg-BG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Международни икономически отношения”</a:t>
            </a:r>
            <a:r>
              <a:rPr lang="en-US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400" b="1" dirty="0" smtClean="0">
                <a:solidFill>
                  <a:schemeClr val="bg1"/>
                </a:solidFill>
              </a:rPr>
              <a:t/>
            </a:r>
            <a:br>
              <a:rPr lang="bg-BG" sz="2400" b="1" dirty="0" smtClean="0">
                <a:solidFill>
                  <a:schemeClr val="bg1"/>
                </a:solidFill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ПРЕПОДАВАТЕЛСКИ  ЕКИП</a:t>
            </a:r>
            <a:endParaRPr lang="en-U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027" name="Picture 3" descr="D:\Desktop\2013-08-05_111905.jpg"/>
          <p:cNvPicPr>
            <a:picLocks noChangeAspect="1" noChangeArrowheads="1"/>
          </p:cNvPicPr>
          <p:nvPr/>
        </p:nvPicPr>
        <p:blipFill>
          <a:blip r:embed="rId3" cstate="print"/>
          <a:srcRect t="12097"/>
          <a:stretch>
            <a:fillRect/>
          </a:stretch>
        </p:blipFill>
        <p:spPr bwMode="auto">
          <a:xfrm>
            <a:off x="971600" y="3573016"/>
            <a:ext cx="1152128" cy="1569774"/>
          </a:xfrm>
          <a:prstGeom prst="rect">
            <a:avLst/>
          </a:prstGeom>
          <a:noFill/>
        </p:spPr>
      </p:pic>
      <p:pic>
        <p:nvPicPr>
          <p:cNvPr id="1031" name="Picture 7" descr="Петьо  Тодоров Бошнаков"/>
          <p:cNvPicPr>
            <a:picLocks noChangeAspect="1" noChangeArrowheads="1"/>
          </p:cNvPicPr>
          <p:nvPr/>
        </p:nvPicPr>
        <p:blipFill>
          <a:blip r:embed="rId4" cstate="print"/>
          <a:srcRect r="11638" b="39521"/>
          <a:stretch>
            <a:fillRect/>
          </a:stretch>
        </p:blipFill>
        <p:spPr bwMode="auto">
          <a:xfrm>
            <a:off x="971600" y="2060848"/>
            <a:ext cx="1152128" cy="1296144"/>
          </a:xfrm>
          <a:prstGeom prst="rect">
            <a:avLst/>
          </a:prstGeom>
          <a:noFill/>
        </p:spPr>
      </p:pic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2627313" y="2373313"/>
            <a:ext cx="61214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bg-BG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ас</a:t>
            </a:r>
            <a:r>
              <a:rPr lang="bg-BG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bg-BG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Атанас Атанасов</a:t>
            </a:r>
            <a:endParaRPr lang="bg-BG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r>
              <a:rPr lang="bg-BG" sz="1600" dirty="0" smtClean="0"/>
              <a:t>Преподавател по международен бизнес</a:t>
            </a:r>
            <a:endParaRPr lang="bg-BG" sz="1600" dirty="0"/>
          </a:p>
        </p:txBody>
      </p:sp>
      <p:pic>
        <p:nvPicPr>
          <p:cNvPr id="12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580548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71438"/>
            <a:ext cx="8715375" cy="1643062"/>
          </a:xfrm>
        </p:spPr>
        <p:txBody>
          <a:bodyPr/>
          <a:lstStyle/>
          <a:p>
            <a:pPr eaLnBrk="1" hangingPunct="1">
              <a:defRPr/>
            </a:pP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– ВАРНА</a:t>
            </a:r>
            <a:r>
              <a:rPr lang="bg-BG" sz="2400" b="1" dirty="0" smtClean="0">
                <a:solidFill>
                  <a:schemeClr val="bg1"/>
                </a:solidFill>
              </a:rPr>
              <a:t/>
            </a:r>
            <a:br>
              <a:rPr lang="bg-BG" sz="2400" b="1" dirty="0" smtClean="0">
                <a:solidFill>
                  <a:schemeClr val="bg1"/>
                </a:solidFill>
              </a:rPr>
            </a:b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</a:t>
            </a:r>
            <a:r>
              <a:rPr lang="bg-BG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Международни икономически отношения”</a:t>
            </a:r>
            <a:r>
              <a:rPr lang="en-US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400" b="1" dirty="0" smtClean="0">
                <a:solidFill>
                  <a:schemeClr val="bg1"/>
                </a:solidFill>
              </a:rPr>
              <a:t/>
            </a:r>
            <a:br>
              <a:rPr lang="bg-BG" sz="2400" b="1" dirty="0" smtClean="0">
                <a:solidFill>
                  <a:schemeClr val="bg1"/>
                </a:solidFill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ПРЕПОДАВАТЕЛСКИ  ЕКИП</a:t>
            </a:r>
            <a:endParaRPr lang="en-U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8" name="Picture 7" descr="Атанас Тодоров Атанасов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204864"/>
            <a:ext cx="144016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15375" cy="12858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– ВАРНА</a:t>
            </a:r>
            <a:r>
              <a:rPr lang="bg-BG" sz="2400" b="1" dirty="0" smtClean="0">
                <a:solidFill>
                  <a:schemeClr val="bg1"/>
                </a:solidFill>
              </a:rPr>
              <a:t/>
            </a:r>
            <a:br>
              <a:rPr lang="bg-BG" sz="2400" b="1" dirty="0" smtClean="0">
                <a:solidFill>
                  <a:schemeClr val="bg1"/>
                </a:solidFill>
              </a:rPr>
            </a:b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</a:t>
            </a:r>
            <a:r>
              <a:rPr lang="bg-BG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Международни икономически отношения”</a:t>
            </a: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УЧЕБЕН ПЛАН на СПЕЦИАЛНОСТ </a:t>
            </a:r>
            <a:r>
              <a:rPr lang="bg-BG" sz="1800" dirty="0" smtClean="0">
                <a:solidFill>
                  <a:schemeClr val="bg1"/>
                </a:solidFill>
              </a:rPr>
              <a:t/>
            </a:r>
            <a:br>
              <a:rPr lang="bg-BG" sz="1800" dirty="0" smtClean="0">
                <a:solidFill>
                  <a:schemeClr val="bg1"/>
                </a:solidFill>
              </a:rPr>
            </a:br>
            <a:r>
              <a:rPr lang="bg-BG" sz="1800" b="1" i="1" dirty="0" smtClean="0">
                <a:solidFill>
                  <a:schemeClr val="bg1"/>
                </a:solidFill>
              </a:rPr>
              <a:t>МЕЖДУНАРОДЕН БИЗНЕС-СС</a:t>
            </a:r>
            <a:endParaRPr lang="en-US" sz="1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611560" y="2708920"/>
            <a:ext cx="8117797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2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 smtClean="0"/>
              <a:t>Икономика на постиндустриалното общество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 smtClean="0"/>
              <a:t>Бизнес култура  на Балканите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 smtClean="0"/>
              <a:t>Международни инвестиционни проекти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 smtClean="0"/>
              <a:t>Международен дългов мениджмънт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 smtClean="0"/>
              <a:t>  </a:t>
            </a:r>
            <a:r>
              <a:rPr lang="ru-RU" dirty="0" smtClean="0"/>
              <a:t>Транснационални корпорации и световната икономика</a:t>
            </a:r>
            <a:endParaRPr lang="bg-BG" dirty="0" smtClean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ru-RU" dirty="0" smtClean="0"/>
              <a:t>Малък бизнес и иновативни бизнес   подходи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 smtClean="0"/>
              <a:t>Магистърски семинар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 smtClean="0"/>
              <a:t>Чужд език (английски, немски, френски, руски)</a:t>
            </a:r>
            <a:endParaRPr lang="bg-BG" dirty="0"/>
          </a:p>
          <a:p>
            <a:pPr>
              <a:spcBef>
                <a:spcPct val="50000"/>
              </a:spcBef>
              <a:defRPr/>
            </a:pPr>
            <a:endParaRPr lang="bg-BG" dirty="0"/>
          </a:p>
        </p:txBody>
      </p:sp>
      <p:pic>
        <p:nvPicPr>
          <p:cNvPr id="9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580548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57188" y="2000250"/>
            <a:ext cx="8429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bg-BG">
                <a:effectLst>
                  <a:outerShdw blurRad="38100" dist="38100" dir="2700000" algn="tl">
                    <a:srgbClr val="C0C0C0"/>
                  </a:outerShdw>
                </a:effectLst>
              </a:rPr>
              <a:t>ЗА ЗАВЪРШИЛИТЕ СЪЩАТА СПЕЦИАЛНОСТ 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bg-BG">
                <a:effectLst>
                  <a:outerShdw blurRad="38100" dist="38100" dir="2700000" algn="tl">
                    <a:srgbClr val="C0C0C0"/>
                  </a:outerShdw>
                </a:effectLst>
              </a:rPr>
              <a:t>СС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bg-BG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0" y="5157192"/>
            <a:ext cx="422910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Държавен изпит </a:t>
            </a:r>
            <a:b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или защита на дипломна работа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580548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8715375" cy="12858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– ВАРНА</a:t>
            </a:r>
            <a:r>
              <a:rPr lang="bg-BG" sz="2400" b="1" dirty="0" smtClean="0">
                <a:solidFill>
                  <a:schemeClr val="bg1"/>
                </a:solidFill>
              </a:rPr>
              <a:t/>
            </a:r>
            <a:br>
              <a:rPr lang="bg-BG" sz="2400" b="1" dirty="0" smtClean="0">
                <a:solidFill>
                  <a:schemeClr val="bg1"/>
                </a:solidFill>
              </a:rPr>
            </a:b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</a:t>
            </a:r>
            <a:r>
              <a:rPr lang="bg-BG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Международни икономически отношения”</a:t>
            </a:r>
            <a:r>
              <a:rPr lang="en-US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УЧЕБЕН ПЛАН на СПЕЦИАЛНОСТ </a:t>
            </a:r>
            <a:r>
              <a:rPr lang="bg-BG" sz="1800" dirty="0" smtClean="0">
                <a:solidFill>
                  <a:schemeClr val="bg1"/>
                </a:solidFill>
              </a:rPr>
              <a:t/>
            </a:r>
            <a:br>
              <a:rPr lang="bg-BG" sz="1800" dirty="0" smtClean="0">
                <a:solidFill>
                  <a:schemeClr val="bg1"/>
                </a:solidFill>
              </a:rPr>
            </a:br>
            <a:r>
              <a:rPr lang="bg-BG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МЕЖДУНАРОДЕН БИЗНЕС-СНУ</a:t>
            </a:r>
            <a:endParaRPr lang="en-US" sz="1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95536" y="1844824"/>
            <a:ext cx="84296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ЗА ЗАВЪРШИЛИТЕ СПЕЦИАЛНОСТ </a:t>
            </a:r>
            <a:b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В ОБЛАСТТА НА СТОПАНСКИТЕ НАУКИ И УПРАВЛЕНИЕТО </a:t>
            </a:r>
            <a:r>
              <a:rPr lang="en-US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СНУ</a:t>
            </a:r>
            <a:r>
              <a:rPr lang="en-US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95536" y="2420888"/>
            <a:ext cx="8367451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2">
            <a:spAutoFit/>
          </a:bodyPr>
          <a:lstStyle/>
          <a:p>
            <a:pPr marL="0" lvl="4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sz="1600" dirty="0" smtClean="0"/>
              <a:t>Международни финанси</a:t>
            </a:r>
            <a:endParaRPr lang="bg-BG" sz="16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</a:t>
            </a:r>
            <a:r>
              <a:rPr lang="bg-BG" sz="1600" dirty="0" smtClean="0"/>
              <a:t>Международен икономикс</a:t>
            </a:r>
            <a:endParaRPr lang="bg-BG" sz="1600" dirty="0"/>
          </a:p>
          <a:p>
            <a:pPr marL="0" lvl="4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</a:t>
            </a:r>
            <a:r>
              <a:rPr lang="bg-BG" sz="1600" dirty="0" smtClean="0"/>
              <a:t>Международен бизнес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600" dirty="0" smtClean="0"/>
              <a:t> Икономика на постиндустриалното общество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600" dirty="0" smtClean="0"/>
              <a:t>Бизнес култура на Балканите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600" dirty="0" smtClean="0"/>
              <a:t>Международни инвестиционни проекти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600" dirty="0" smtClean="0"/>
              <a:t> Международен дългов мениджмънт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bg-BG" sz="1600" dirty="0" smtClean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600" dirty="0" smtClean="0"/>
              <a:t>  </a:t>
            </a:r>
            <a:r>
              <a:rPr lang="ru-RU" sz="1600" dirty="0" smtClean="0"/>
              <a:t>Транснационални корпорации и световната икономика</a:t>
            </a:r>
            <a:endParaRPr lang="bg-BG" sz="1600" dirty="0" smtClean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ru-RU" sz="1600" dirty="0" smtClean="0"/>
              <a:t>Малък бизнес и иновативни бизнес   подходи</a:t>
            </a:r>
            <a:endParaRPr lang="bg-BG" sz="1600" dirty="0" smtClean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600" dirty="0" smtClean="0"/>
              <a:t> Магистърски семинар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600" dirty="0" smtClean="0"/>
              <a:t> Чужд език (английски, немски, френски, руски)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44008" y="4869160"/>
            <a:ext cx="4229100" cy="5857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Държавен изпит </a:t>
            </a:r>
            <a:b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или защита на дипломна работа</a:t>
            </a:r>
            <a:endParaRPr lang="en-US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428596" y="2709818"/>
            <a:ext cx="8715404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2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 smtClean="0"/>
              <a:t>международни фирми и организации;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 smtClean="0"/>
              <a:t> транснационални корпорации;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 smtClean="0"/>
              <a:t> международен туризъм;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 smtClean="0"/>
              <a:t>научно-изследователски институти;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 smtClean="0"/>
              <a:t>учебни структури;</a:t>
            </a:r>
            <a:endParaRPr lang="bg-BG" dirty="0"/>
          </a:p>
          <a:p>
            <a:pPr>
              <a:spcBef>
                <a:spcPct val="50000"/>
              </a:spcBef>
              <a:defRPr/>
            </a:pP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 smtClean="0"/>
              <a:t> финансови институции;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 smtClean="0"/>
              <a:t>външно-търговски представителства;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 smtClean="0"/>
              <a:t>в системата на Агенция “Митници”;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държавни, общински и съдебни </a:t>
            </a:r>
            <a:r>
              <a:rPr lang="bg-BG" dirty="0" smtClean="0"/>
              <a:t>администрации;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неправителствени организации</a:t>
            </a:r>
            <a:endParaRPr lang="en-US" dirty="0"/>
          </a:p>
        </p:txBody>
      </p:sp>
      <p:pic>
        <p:nvPicPr>
          <p:cNvPr id="9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580548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28625" y="2058988"/>
            <a:ext cx="8320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bg-BG">
                <a:effectLst>
                  <a:outerShdw blurRad="38100" dist="38100" dir="2700000" algn="tl">
                    <a:srgbClr val="C0C0C0"/>
                  </a:outerShdw>
                </a:effectLst>
              </a:rPr>
              <a:t>Завършилите магистри могат да работят в: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8715375" cy="12858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– ВАРНА</a:t>
            </a:r>
            <a:r>
              <a:rPr lang="bg-BG" sz="2400" b="1" dirty="0" smtClean="0">
                <a:solidFill>
                  <a:schemeClr val="bg1"/>
                </a:solidFill>
              </a:rPr>
              <a:t/>
            </a:r>
            <a:br>
              <a:rPr lang="bg-BG" sz="2400" b="1" dirty="0" smtClean="0">
                <a:solidFill>
                  <a:schemeClr val="bg1"/>
                </a:solidFill>
              </a:rPr>
            </a:b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</a:t>
            </a:r>
            <a:r>
              <a:rPr lang="bg-BG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Международни икономически отношения</a:t>
            </a: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</a:t>
            </a:r>
            <a:b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РЕАЛИЗАЦИЯ на ЗАВЪРШИЛИТЕ </a:t>
            </a:r>
            <a:r>
              <a:rPr lang="bg-BG" sz="1800" dirty="0" smtClean="0">
                <a:solidFill>
                  <a:schemeClr val="bg1"/>
                </a:solidFill>
              </a:rPr>
              <a:t/>
            </a:r>
            <a:br>
              <a:rPr lang="bg-BG" sz="1800" dirty="0" smtClean="0">
                <a:solidFill>
                  <a:schemeClr val="bg1"/>
                </a:solidFill>
              </a:rPr>
            </a:br>
            <a:r>
              <a:rPr lang="bg-BG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МЕЖДУНАРОДЕН БИЗНЕС</a:t>
            </a:r>
            <a:endParaRPr lang="en-US" sz="1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5917</TotalTime>
  <Words>660</Words>
  <Application>Microsoft Office PowerPoint</Application>
  <PresentationFormat>On-screen Show (4:3)</PresentationFormat>
  <Paragraphs>144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Diseño predeterminado</vt:lpstr>
      <vt:lpstr>ИКОНОМИЧЕСКИ УНИВЕРСИТЕТ – ВАРНА Катедра “Международни икономически отношения”</vt:lpstr>
      <vt:lpstr>ИКОНОМИЧЕСКИ УНИВЕРСИТЕТ – ВАРНА Катедра “Международни икономически отношения”  ПРЕДЛАГАНA  МАГИСТЪРСКA  СПЕЦИАЛНОСТ</vt:lpstr>
      <vt:lpstr>ИКОНОМИЧЕСКИ УНИВЕРСИТЕТ – ВАРНА Катедра “Международни икономически отношения”  ПРЕПОДАВАТЕЛСКИ  ЕКИП</vt:lpstr>
      <vt:lpstr>ИКОНОМИЧЕСКИ УНИВЕРСИТЕТ – ВАРНА Катедра “Международни икономически отношения”  ПРЕПОДАВАТЕЛСКИ  ЕКИП</vt:lpstr>
      <vt:lpstr>ИКОНОМИЧЕСКИ УНИВЕРСИТЕТ – ВАРНА Катедра “Международни икономически отношения”   ПРЕПОДАВАТЕЛСКИ  ЕКИП</vt:lpstr>
      <vt:lpstr>ИКОНОМИЧЕСКИ УНИВЕРСИТЕТ – ВАРНА Катедра “Международни икономически отношения”   ПРЕПОДАВАТЕЛСКИ  ЕКИП</vt:lpstr>
      <vt:lpstr>ИКОНОМИЧЕСКИ УНИВЕРСИТЕТ – ВАРНА Катедра “Международни икономически отношения” УЧЕБЕН ПЛАН на СПЕЦИАЛНОСТ  МЕЖДУНАРОДЕН БИЗНЕС-СС</vt:lpstr>
      <vt:lpstr>ИКОНОМИЧЕСКИ УНИВЕРСИТЕТ – ВАРНА Катедра “Международни икономически отношения” УЧЕБЕН ПЛАН на СПЕЦИАЛНОСТ  МЕЖДУНАРОДЕН БИЗНЕС-СНУ</vt:lpstr>
      <vt:lpstr>ИКОНОМИЧЕСКИ УНИВЕРСИТЕТ – ВАРНА Катедра “Международни икономически отношения”  РЕАЛИЗАЦИЯ на ЗАВЪРШИЛИТЕ  МЕЖДУНАРОДЕН БИЗНЕС</vt:lpstr>
      <vt:lpstr>ИКОНОМИЧЕСКИ УНИВЕРСИТЕТ – ВАРНА Катедра “Международни икономически отношения”  ВЪЗМОЖНИ ДЛЪЖНОСТИ </vt:lpstr>
      <vt:lpstr>Slide 11</vt:lpstr>
      <vt:lpstr>Slide 12</vt:lpstr>
      <vt:lpstr>Slide 13</vt:lpstr>
      <vt:lpstr>Slide 14</vt:lpstr>
      <vt:lpstr>Slide 15</vt:lpstr>
      <vt:lpstr>Slide 16</vt:lpstr>
      <vt:lpstr>ИКОНОМИЧЕСКИ УНИВЕРСИТЕТ – ВАРНА Катедра “Международни икономически отношения”  ТРАДИЦИИ</vt:lpstr>
      <vt:lpstr>Slide 18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User</cp:lastModifiedBy>
  <cp:revision>733</cp:revision>
  <dcterms:created xsi:type="dcterms:W3CDTF">2010-05-23T14:28:12Z</dcterms:created>
  <dcterms:modified xsi:type="dcterms:W3CDTF">2016-07-28T10:55:05Z</dcterms:modified>
</cp:coreProperties>
</file>